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0" r:id="rId1"/>
  </p:sldMasterIdLst>
  <p:notesMasterIdLst>
    <p:notesMasterId r:id="rId18"/>
  </p:notesMasterIdLst>
  <p:handoutMasterIdLst>
    <p:handoutMasterId r:id="rId19"/>
  </p:handoutMasterIdLst>
  <p:sldIdLst>
    <p:sldId id="265" r:id="rId2"/>
    <p:sldId id="315" r:id="rId3"/>
    <p:sldId id="319" r:id="rId4"/>
    <p:sldId id="329" r:id="rId5"/>
    <p:sldId id="320" r:id="rId6"/>
    <p:sldId id="321" r:id="rId7"/>
    <p:sldId id="331" r:id="rId8"/>
    <p:sldId id="322" r:id="rId9"/>
    <p:sldId id="323" r:id="rId10"/>
    <p:sldId id="324" r:id="rId11"/>
    <p:sldId id="325" r:id="rId12"/>
    <p:sldId id="326" r:id="rId13"/>
    <p:sldId id="263" r:id="rId14"/>
    <p:sldId id="327" r:id="rId15"/>
    <p:sldId id="328" r:id="rId16"/>
    <p:sldId id="330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1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2595315-6059-63B0-9BE8-AAFD11894995}" name="Елена Иванченко" initials="ЕИ" userId="7f7d7db965285a96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Самолетов" initials="С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72" autoAdjust="0"/>
  </p:normalViewPr>
  <p:slideViewPr>
    <p:cSldViewPr snapToGrid="0" snapToObjects="1" showGuides="1">
      <p:cViewPr varScale="1">
        <p:scale>
          <a:sx n="105" d="100"/>
          <a:sy n="105" d="100"/>
        </p:scale>
        <p:origin x="754" y="77"/>
      </p:cViewPr>
      <p:guideLst>
        <p:guide orient="horz" pos="1611"/>
        <p:guide pos="28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12975-4CFD-C441-A244-B7FD9A9579C2}" type="datetimeFigureOut">
              <a:rPr lang="en-US" smtClean="0"/>
              <a:pPr/>
              <a:t>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D660DC-725D-2A44-9F89-74FE668A9C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254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FD1C8-470D-774F-8B40-381C3059BD4A}" type="datetimeFigureOut">
              <a:rPr lang="en-US" smtClean="0"/>
              <a:pPr/>
              <a:t>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9711C-DB87-6342-8123-FE7E39EB00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73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98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707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8853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57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70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341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4462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11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29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2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244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046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783B35-4D64-24CD-46E0-32E9FC276C40}"/>
              </a:ext>
            </a:extLst>
          </p:cNvPr>
          <p:cNvSpPr txBox="1"/>
          <p:nvPr userDrawn="1"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FEFD47-67FA-CC9C-A247-DDA306E69DC7}"/>
              </a:ext>
            </a:extLst>
          </p:cNvPr>
          <p:cNvSpPr txBox="1"/>
          <p:nvPr userDrawn="1"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74B261-5474-8217-1C1F-DF8DF956D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A92729-C745-7CCF-6847-2DF14BA7138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aseline="0"/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ru-RU" sz="20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20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8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359977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360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3706F3BB-2486-D68F-6966-44BBD62CEC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49722966-1EC6-6348-3A3A-25A27C8E50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D2BFFE86-F97D-E925-927B-0F6BBD2D6E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ADAF316B-52C6-704E-CB38-0E76498CD5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88714-60F8-FF59-CB87-38F52214F9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2600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8C44632-7642-B672-30DB-BEE8EBC23C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AF7BB137-1C7F-56D5-5D41-70ED6DEA4C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8957"/>
            </a:avLst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D9C7E817-A2F7-D228-2EB2-8CC271063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2927035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1F5CFB9-FFF2-E218-2283-FA3AC247B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CADC5-135D-DC69-A40F-E7939EE42C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3110273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Финал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4">
            <a:extLst>
              <a:ext uri="{FF2B5EF4-FFF2-40B4-BE49-F238E27FC236}">
                <a16:creationId xmlns:a16="http://schemas.microsoft.com/office/drawing/2014/main" id="{164235EB-093A-2BDE-8127-460B61C5B6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6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конец списка.</a:t>
            </a:r>
          </a:p>
          <a:p>
            <a:pPr lvl="0"/>
            <a:endParaRPr lang="ru-RU" dirty="0"/>
          </a:p>
          <a:p>
            <a:pPr lvl="0"/>
            <a:endParaRPr lang="ru-RU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D6E8F6-2854-A3A1-FCCA-4BC7B8C564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440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25FAEC5-3811-8889-0016-6EA3B2AC41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7">
            <a:extLst>
              <a:ext uri="{FF2B5EF4-FFF2-40B4-BE49-F238E27FC236}">
                <a16:creationId xmlns:a16="http://schemas.microsoft.com/office/drawing/2014/main" id="{CAC739FE-CC7A-A005-60BE-713B90BFE7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5" name="Текст 13">
            <a:extLst>
              <a:ext uri="{FF2B5EF4-FFF2-40B4-BE49-F238E27FC236}">
                <a16:creationId xmlns:a16="http://schemas.microsoft.com/office/drawing/2014/main" id="{0280BF47-780B-2175-23F6-FDC24D601F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6" name="Текст 7">
            <a:extLst>
              <a:ext uri="{FF2B5EF4-FFF2-40B4-BE49-F238E27FC236}">
                <a16:creationId xmlns:a16="http://schemas.microsoft.com/office/drawing/2014/main" id="{E58E80D7-3F9A-CA73-1A7E-C864B8F1B1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7" name="Текст 13">
            <a:extLst>
              <a:ext uri="{FF2B5EF4-FFF2-40B4-BE49-F238E27FC236}">
                <a16:creationId xmlns:a16="http://schemas.microsoft.com/office/drawing/2014/main" id="{BF0BE89B-425E-821E-10AB-56C164DAED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206293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F282CACE-D64E-E390-8227-23E049D60A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61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D893D5-8CB5-3E29-008C-CC0E0591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6E126262-C015-9DD6-F87F-1B632AE744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736321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2428" y="943208"/>
            <a:ext cx="5526315" cy="3875536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0DDF7E5-74E5-85B7-0EAB-6118F548A9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3208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7936B987-FE27-33B7-4612-FDB9F2B35C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200" y="2935720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5286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6">
            <a:extLst>
              <a:ext uri="{FF2B5EF4-FFF2-40B4-BE49-F238E27FC236}">
                <a16:creationId xmlns:a16="http://schemas.microsoft.com/office/drawing/2014/main" id="{604BBFFB-7572-35FA-4787-0F445C5632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1" y="1059322"/>
            <a:ext cx="3897086" cy="1734678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BFD2DD0-1A50-CC19-1239-4EE4F12EA91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3105836"/>
            <a:ext cx="3897084" cy="1640335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73A9D63A-5180-ED0A-F619-007A1570C1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89714" y="1059322"/>
            <a:ext cx="3632201" cy="3686849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75CB2-AC7B-1521-E0C8-0618DBE0FE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3591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4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0945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596980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3287828"/>
            <a:ext cx="2588883" cy="1395548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207251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84827D-CE53-9591-037D-C963F1C740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5AE50A46-F4A6-68CE-7C12-AA2301388718}"/>
              </a:ext>
            </a:extLst>
          </p:cNvPr>
          <p:cNvSpPr>
            <a:spLocks noGrp="1"/>
          </p:cNvSpPr>
          <p:nvPr>
            <p:ph sz="half" idx="26" hasCustomPrompt="1"/>
          </p:nvPr>
        </p:nvSpPr>
        <p:spPr>
          <a:xfrm>
            <a:off x="5967600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2AB405F-D2C7-9CD0-F8A2-C5B08DACE9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081" y="944463"/>
            <a:ext cx="2577001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20D20C24-934F-4A5C-CF04-B479AF2D0D5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221666" y="944462"/>
            <a:ext cx="2577001" cy="1883023"/>
          </a:xfrm>
          <a:prstGeom prst="roundRect">
            <a:avLst>
              <a:gd name="adj" fmla="val 12905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2D750E3A-97C5-5CBE-A3C9-0F2565E569E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980690" y="944463"/>
            <a:ext cx="2577001" cy="1883023"/>
          </a:xfrm>
          <a:prstGeom prst="roundRect">
            <a:avLst>
              <a:gd name="adj" fmla="val 10512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3842539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kfq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211943"/>
            <a:ext cx="7467600" cy="344714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400" baseline="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ru-RU" sz="2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24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20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3509715879"/>
      </p:ext>
    </p:extLst>
  </p:cSld>
  <p:clrMapOvr>
    <a:masterClrMapping/>
  </p:clrMapOvr>
  <p:hf sldNum="0"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33143" y="949330"/>
            <a:ext cx="2895600" cy="3895724"/>
          </a:xfrm>
        </p:spPr>
        <p:txBody>
          <a:bodyPr>
            <a:normAutofit/>
          </a:bodyPr>
          <a:lstStyle>
            <a:lvl1pPr marL="0" indent="0">
              <a:buNone/>
              <a:defRPr sz="1400" b="0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F1233E17-1183-B76E-8FDC-B4E51177D9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9329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D225B0AE-7C4E-EA08-3FB1-DC344CD724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95171" y="949328"/>
            <a:ext cx="2532744" cy="1883023"/>
          </a:xfrm>
          <a:prstGeom prst="roundRect">
            <a:avLst>
              <a:gd name="adj" fmla="val 1187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8F0CB042-A157-2892-A9F3-8F41034FBC2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B7890194-FBA6-DE42-AD42-307D6F999BE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7199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64274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6AE54EB-260E-9A56-307F-307DC6AE32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963397"/>
            <a:ext cx="2532744" cy="1883023"/>
          </a:xfrm>
        </p:spPr>
        <p:txBody>
          <a:bodyPr>
            <a:normAutofit/>
          </a:bodyPr>
          <a:lstStyle>
            <a:lvl1pPr marL="0" indent="0">
              <a:buNone/>
              <a:defRPr sz="1800" b="1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Ключевая фраза слайда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20DDEE97-30A5-E948-6E23-28FB2BCF96F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963397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AAC08422-7D47-2B7E-7D28-680BC07B364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33141" y="966928"/>
            <a:ext cx="2532744" cy="1883023"/>
          </a:xfrm>
          <a:prstGeom prst="roundRect">
            <a:avLst>
              <a:gd name="adj" fmla="val 11196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D0F3CB7-1C07-A606-10E8-3541ED42DF3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733141" y="2954042"/>
            <a:ext cx="2532744" cy="1883023"/>
          </a:xfrm>
          <a:prstGeom prst="roundRect">
            <a:avLst>
              <a:gd name="adj" fmla="val 8802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AFE5227E-AF6F-5CD4-3762-3B690A4EFAC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95171" y="2960314"/>
            <a:ext cx="2532744" cy="1883023"/>
          </a:xfrm>
          <a:prstGeom prst="roundRect">
            <a:avLst>
              <a:gd name="adj" fmla="val 845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F1DACFFD-7F12-BA1F-C994-00039280C0A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" y="2960314"/>
            <a:ext cx="2532744" cy="1883023"/>
          </a:xfrm>
          <a:prstGeom prst="roundRect">
            <a:avLst>
              <a:gd name="adj" fmla="val 10169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18188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75819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7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6085706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F822C9-93DB-8981-8DE8-9669C842C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ABC6181E-5380-5398-36BA-70EAD01E6B6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54050" y="952607"/>
            <a:ext cx="2589213" cy="1304294"/>
          </a:xfrm>
          <a:prstGeom prst="roundRect">
            <a:avLst>
              <a:gd name="adj" fmla="val 9261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6C8F21F1-75B3-D8F1-2DB5-6F70F86F1D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275818" y="952607"/>
            <a:ext cx="2589213" cy="1304294"/>
          </a:xfrm>
          <a:prstGeom prst="roundRect">
            <a:avLst>
              <a:gd name="adj" fmla="val 11730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276AF22E-2A7E-F9AB-5142-9D689D32BAC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089789" y="952607"/>
            <a:ext cx="2589213" cy="1304294"/>
          </a:xfrm>
          <a:prstGeom prst="roundRect">
            <a:avLst>
              <a:gd name="adj" fmla="val 10249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4" name="Text Placeholder 24">
            <a:extLst>
              <a:ext uri="{FF2B5EF4-FFF2-40B4-BE49-F238E27FC236}">
                <a16:creationId xmlns:a16="http://schemas.microsoft.com/office/drawing/2014/main" id="{4381B90F-578B-03FE-3E62-01B123DDCA0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0352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78F39546-2C38-A484-9527-E82840466A9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78970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62CF135A-DC57-BFA7-737D-7E89CABB270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088857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F2DF9285-C300-85F5-A106-92A286165DE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457201" y="2866358"/>
            <a:ext cx="2589213" cy="1304294"/>
          </a:xfrm>
          <a:prstGeom prst="roundRect">
            <a:avLst>
              <a:gd name="adj" fmla="val 12224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3E7EB42F-DA19-C666-2E68-46C62D12946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3278969" y="2866358"/>
            <a:ext cx="2589213" cy="1304294"/>
          </a:xfrm>
          <a:prstGeom prst="roundRect">
            <a:avLst>
              <a:gd name="adj" fmla="val 11236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8819B960-AE2A-9E43-B370-CD1D6A1ACE8D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092940" y="2866358"/>
            <a:ext cx="2589213" cy="1304294"/>
          </a:xfrm>
          <a:prstGeom prst="roundRect">
            <a:avLst>
              <a:gd name="adj" fmla="val 9755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7186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DC7664A4-1431-5B79-D831-F6220EA436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9A5E5274-1C05-A7BB-B9D5-BE8CD4A5E9F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5FC28AB9-3129-9DBE-782C-D2B113A5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12C4E9B1-800A-20F6-E4F7-84C6B3BE94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C1609-7E48-B73D-CDA4-19FD56B59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29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256F42A0-92A9-ED41-A4B6-1B839857D4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784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</p:spTree>
    <p:extLst>
      <p:ext uri="{BB962C8B-B14F-4D97-AF65-F5344CB8AC3E}">
        <p14:creationId xmlns:p14="http://schemas.microsoft.com/office/powerpoint/2010/main" val="43947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60393FA-3ECC-3158-E15E-58890F60B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13DB0C6-E4DE-9A4B-998D-34852F1B3E9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4034559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414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>
            <a:extLst>
              <a:ext uri="{FF2B5EF4-FFF2-40B4-BE49-F238E27FC236}">
                <a16:creationId xmlns:a16="http://schemas.microsoft.com/office/drawing/2014/main" id="{36D9692A-5DC0-3DF1-F516-70164F11C5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16" name="Текст 13">
            <a:extLst>
              <a:ext uri="{FF2B5EF4-FFF2-40B4-BE49-F238E27FC236}">
                <a16:creationId xmlns:a16="http://schemas.microsoft.com/office/drawing/2014/main" id="{C2C41F40-A63A-48C4-01DC-A4A13BB7B8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D5B27C-CA4C-7381-3F84-F0595A76CE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Текст 7">
            <a:extLst>
              <a:ext uri="{FF2B5EF4-FFF2-40B4-BE49-F238E27FC236}">
                <a16:creationId xmlns:a16="http://schemas.microsoft.com/office/drawing/2014/main" id="{2AA24315-FE73-04A8-D530-E746EC0C20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69578C56-72EB-AE17-C6D4-CE1E8FBA30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018934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AE2ED3E-3221-72A5-8340-4E08819C8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19B43694-08A8-116E-FA12-468591D136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952"/>
            </a:avLst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E75CB8B0-7394-87DF-B065-6F242AB2D01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993366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E98E654-ABDC-7E78-775E-43A2D6214C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D71CC7-EEA6-E9D0-68AD-36562CCF607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2540818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6434"/>
            <a:ext cx="8229600" cy="620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21912"/>
            <a:ext cx="8229600" cy="289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4D3E97-5D7A-1D29-BA55-742D76C1C8C4}"/>
              </a:ext>
            </a:extLst>
          </p:cNvPr>
          <p:cNvSpPr txBox="1"/>
          <p:nvPr userDrawn="1"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67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2" r:id="rId2"/>
    <p:sldLayoutId id="2147483885" r:id="rId3"/>
    <p:sldLayoutId id="2147483877" r:id="rId4"/>
    <p:sldLayoutId id="2147483891" r:id="rId5"/>
    <p:sldLayoutId id="2147483883" r:id="rId6"/>
    <p:sldLayoutId id="2147483873" r:id="rId7"/>
    <p:sldLayoutId id="2147483888" r:id="rId8"/>
    <p:sldLayoutId id="2147483892" r:id="rId9"/>
    <p:sldLayoutId id="2147483874" r:id="rId10"/>
    <p:sldLayoutId id="2147483886" r:id="rId11"/>
    <p:sldLayoutId id="2147483889" r:id="rId12"/>
    <p:sldLayoutId id="2147483893" r:id="rId13"/>
    <p:sldLayoutId id="2147483879" r:id="rId14"/>
    <p:sldLayoutId id="2147483887" r:id="rId15"/>
    <p:sldLayoutId id="2147483890" r:id="rId16"/>
    <p:sldLayoutId id="2147483880" r:id="rId17"/>
    <p:sldLayoutId id="2147483894" r:id="rId18"/>
    <p:sldLayoutId id="2147483875" r:id="rId19"/>
    <p:sldLayoutId id="2147483881" r:id="rId20"/>
    <p:sldLayoutId id="2147483882" r:id="rId21"/>
    <p:sldLayoutId id="2147483706" r:id="rId22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b="1" i="0" kern="1200" baseline="0">
          <a:solidFill>
            <a:schemeClr val="tx1"/>
          </a:solidFill>
          <a:latin typeface="ALS Gorizont Bold Expanded" panose="00000805000000000000" pitchFamily="50" charset="0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SzPct val="100000"/>
        <a:buFont typeface="Arial" panose="020B0604020202020204" pitchFamily="34" charset="0"/>
        <a:buNone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4pPr>
      <a:lvl5pPr marL="1828800" indent="0" algn="l" defTabSz="45720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medspellchecker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pypi.org/project/medspellchecker/" TargetMode="External"/><Relationship Id="rId5" Type="http://schemas.openxmlformats.org/officeDocument/2006/relationships/image" Target="../media/image23.png"/><Relationship Id="rId4" Type="http://schemas.openxmlformats.org/officeDocument/2006/relationships/hyperlink" Target="https://huggingface.co/DmitryPogrebnoy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809171" y="1892126"/>
            <a:ext cx="7525657" cy="1328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i="0" kern="1200" baseline="0">
                <a:solidFill>
                  <a:schemeClr val="tx1"/>
                </a:solidFill>
                <a:latin typeface="Golos Text DemiBold" panose="020B070302020202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  <a:t>Machine learning technology for correcting electronic medical texts</a:t>
            </a:r>
            <a:b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</a:br>
            <a: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  <a:t>in Russian</a:t>
            </a:r>
            <a:endParaRPr lang="en-US" sz="3000" b="0" dirty="0">
              <a:solidFill>
                <a:schemeClr val="bg2"/>
              </a:solidFill>
              <a:latin typeface="Montserrat SemiBold" panose="00000700000000000000" pitchFamily="2" charset="-52"/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492124" y="3488788"/>
            <a:ext cx="8140702" cy="101064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Student: Dmitry </a:t>
            </a:r>
            <a:r>
              <a:rPr lang="en-US" dirty="0" err="1" smtClean="0">
                <a:solidFill>
                  <a:schemeClr val="bg2"/>
                </a:solidFill>
                <a:latin typeface="Montserrat" panose="00000500000000000000" pitchFamily="2" charset="-52"/>
              </a:rPr>
              <a:t>Pogrebnoy</a:t>
            </a: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, J413</a:t>
            </a:r>
            <a:r>
              <a:rPr lang="ru-RU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3</a:t>
            </a: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2c</a:t>
            </a: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Supervisor: Sergey </a:t>
            </a:r>
            <a:r>
              <a:rPr lang="en-US" dirty="0" err="1" smtClean="0">
                <a:solidFill>
                  <a:schemeClr val="bg2"/>
                </a:solidFill>
                <a:latin typeface="Montserrat" panose="00000500000000000000" pitchFamily="2" charset="-52"/>
              </a:rPr>
              <a:t>Kovalchuk</a:t>
            </a: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, PhD</a:t>
            </a:r>
            <a:endParaRPr lang="ru-RU" dirty="0" smtClean="0">
              <a:solidFill>
                <a:schemeClr val="bg2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8717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6" y="4561378"/>
            <a:ext cx="690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10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Python package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321040" y="1286602"/>
            <a:ext cx="8502921" cy="3274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Assembled the pip python package</a:t>
            </a:r>
            <a:r>
              <a:rPr lang="ru-RU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b="1" dirty="0"/>
              <a:t> 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Package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contains</a:t>
            </a:r>
            <a:endParaRPr lang="ru-RU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Source code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Dictionary with correct words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No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 included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Models are loaded dynamically as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needed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Published package name 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–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  <a:hlinkClick r:id="rId3"/>
              </a:rPr>
              <a:t>medspellchecker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19000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Conclusion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94336" y="1433335"/>
            <a:ext cx="8502921" cy="287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Dataset for training language models is collected</a:t>
            </a:r>
          </a:p>
          <a:p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Three different BERT models are fine-tuned for ranking task </a:t>
            </a:r>
            <a:endParaRPr lang="en-US" sz="2000" dirty="0"/>
          </a:p>
          <a:p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E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xtensive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testing of the developed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tool is conducted</a:t>
            </a:r>
            <a:endParaRPr lang="ru-RU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Package with new tool is assembled</a:t>
            </a:r>
            <a:endParaRPr lang="en-US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82" y="3142954"/>
            <a:ext cx="1098576" cy="109857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39923" y="4306075"/>
            <a:ext cx="37224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Fine-tuned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 </a:t>
            </a:r>
          </a:p>
          <a:p>
            <a:pPr algn="ctr"/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  <a:hlinkClick r:id="rId4"/>
              </a:rPr>
              <a:t>huggingface.co/</a:t>
            </a: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  <a:hlinkClick r:id="rId4"/>
              </a:rPr>
              <a:t>DmitryPogrebnoy</a:t>
            </a:r>
            <a:endParaRPr lang="ru-RU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918" y="3168305"/>
            <a:ext cx="1073225" cy="10732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99673" y="4306075"/>
            <a:ext cx="3733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Pip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package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algn="ctr"/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  <a:hlinkClick r:id="rId6"/>
              </a:rPr>
              <a:t>pypi.org/project/medspellchecker</a:t>
            </a:r>
            <a:endParaRPr lang="ru-RU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11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5763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Further </a:t>
            </a:r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plans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12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11" name="Объект 2"/>
          <p:cNvSpPr txBox="1">
            <a:spLocks/>
          </p:cNvSpPr>
          <p:nvPr/>
        </p:nvSpPr>
        <p:spPr>
          <a:xfrm>
            <a:off x="321039" y="1436914"/>
            <a:ext cx="8502921" cy="287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Improve and optimize the spelling correction process 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Try to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fine-tune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smaller language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and</a:t>
            </a:r>
            <a:r>
              <a:rPr lang="ru-RU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test them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Evaluate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the effect of the developed tool on medical models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5916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59868"/>
            <a:ext cx="8229600" cy="620712"/>
          </a:xfrm>
        </p:spPr>
        <p:txBody>
          <a:bodyPr>
            <a:noAutofit/>
          </a:bodyPr>
          <a:lstStyle/>
          <a:p>
            <a:pPr algn="ctr"/>
            <a:r>
              <a:rPr lang="en-US" sz="4400" dirty="0"/>
              <a:t>Thank you for your attention</a:t>
            </a:r>
            <a:r>
              <a:rPr lang="ru-RU" sz="4400" dirty="0"/>
              <a:t>!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45834-34CB-F6E2-51BC-F26A92C144A1}"/>
              </a:ext>
            </a:extLst>
          </p:cNvPr>
          <p:cNvSpPr txBox="1"/>
          <p:nvPr/>
        </p:nvSpPr>
        <p:spPr>
          <a:xfrm>
            <a:off x="6880123" y="4468762"/>
            <a:ext cx="1914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  <a:latin typeface="Golos Text" panose="020B0503020202020204" pitchFamily="34" charset="-52"/>
                <a:cs typeface="Golos Text" panose="020B0503020202020204" pitchFamily="34" charset="-52"/>
              </a:rPr>
              <a:t>Ваши контакты</a:t>
            </a:r>
          </a:p>
        </p:txBody>
      </p:sp>
    </p:spTree>
    <p:extLst>
      <p:ext uri="{BB962C8B-B14F-4D97-AF65-F5344CB8AC3E}">
        <p14:creationId xmlns:p14="http://schemas.microsoft.com/office/powerpoint/2010/main" val="186494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Spelling errors in question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14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477" y="1433230"/>
            <a:ext cx="6669995" cy="291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96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Spelling correction process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15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7" name="Объект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196" y="1412906"/>
            <a:ext cx="5792329" cy="3456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3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Metrics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16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321039" y="1524000"/>
            <a:ext cx="8203149" cy="287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Error 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–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t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he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ratio of the number of correctly corrected words to the total number of incorrect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words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Lexical </a:t>
            </a:r>
            <a:r>
              <a:rPr lang="en-US" sz="1600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–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ratio of the number of unchanged modified words to the total number of correct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words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Average 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the average of error precision and lexical precision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Performance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the number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of words processed by the tool per second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140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 txBox="1">
            <a:spLocks noGrp="1"/>
          </p:cNvSpPr>
          <p:nvPr>
            <p:ph type="title"/>
          </p:nvPr>
        </p:nvSpPr>
        <p:spPr>
          <a:xfrm>
            <a:off x="457200" y="399927"/>
            <a:ext cx="6291943" cy="5272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Electronic medical records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321039" y="1336110"/>
            <a:ext cx="8464821" cy="287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In healthcare, there are various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predictive</a:t>
            </a:r>
            <a:r>
              <a:rPr lang="ru-RU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and decision-making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models based on information from patients' medical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records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quality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of such models strongly depend on the quality of the source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texts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Electronic patient data is usually presented in plain text and contains a lot of spelling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errors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Spelling errors in the source texts greatly reduce the quality of the final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  <a:r>
              <a:rPr lang="ru-RU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and therefore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require correction</a:t>
            </a:r>
            <a:endParaRPr lang="ru-RU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2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6039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457200" y="390532"/>
            <a:ext cx="5262797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Goal and tasks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321039" y="1414816"/>
            <a:ext cx="8508168" cy="760455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Goal:</a:t>
            </a:r>
            <a:r>
              <a:rPr lang="ru-RU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Design a method and implement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an automatic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spelling correction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tool for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clinical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texts in Russian. </a:t>
            </a:r>
            <a:endParaRPr lang="ru-RU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321039" y="2414135"/>
            <a:ext cx="8203149" cy="19111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u="sng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Tasks for third semester:</a:t>
            </a:r>
            <a:endParaRPr lang="en-US" sz="1800" u="sng" dirty="0">
              <a:solidFill>
                <a:srgbClr val="303030"/>
              </a:solidFill>
              <a:latin typeface="Montserrat SemiBold" panose="00000700000000000000" pitchFamily="2" charset="-52"/>
            </a:endParaRPr>
          </a:p>
          <a:p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Collect and prepare data for training language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</a:p>
          <a:p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Select and fine-tune BERT models for ranking task </a:t>
            </a:r>
            <a:endParaRPr lang="en-US" sz="1800" dirty="0" smtClean="0"/>
          </a:p>
          <a:p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Conduct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extensive testing of the developed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tool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Assemble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the tool into a package and publish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it</a:t>
            </a:r>
            <a:endParaRPr lang="en-US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latin typeface="Montserrat" panose="00000500000000000000" pitchFamily="2" charset="-52"/>
              </a:rPr>
              <a:t>3/1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75743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Tool architecture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4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004" y="1274082"/>
            <a:ext cx="6324941" cy="344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50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5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Anamneses dataset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311014" y="1299128"/>
            <a:ext cx="8502921" cy="31244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Public datasets</a:t>
            </a: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RuMedNLI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14716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RuMedPrimeData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– 15249 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Private datasets</a:t>
            </a: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Almazov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National Medical Research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Center – 2355 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ts val="23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Research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Institute of the Russian Academy of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Sciences – 161 records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All datasets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were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pre</a:t>
            </a:r>
            <a:r>
              <a:rPr lang="ru-RU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processed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and assembled into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final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one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Tokenization and lemmatization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Stop words filtering </a:t>
            </a:r>
          </a:p>
        </p:txBody>
      </p:sp>
    </p:spTree>
    <p:extLst>
      <p:ext uri="{BB962C8B-B14F-4D97-AF65-F5344CB8AC3E}">
        <p14:creationId xmlns:p14="http://schemas.microsoft.com/office/powerpoint/2010/main" val="285034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6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Fine-tune BERT models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1039" y="1291384"/>
            <a:ext cx="8502921" cy="3269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sberbank-ai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/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ruRoberta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-large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MedRuRobertaLarge</a:t>
            </a:r>
            <a:endParaRPr lang="en-US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– 1.4 Gb</a:t>
            </a:r>
          </a:p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distilbert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-base-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multilang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-cased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MedDistilBertBaseRuCased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Converted from </a:t>
            </a: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multilang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to Russian model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-  217 Mb</a:t>
            </a:r>
          </a:p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cointegrated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/rubert-tiny2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MedRuBertTiny2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– 117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Mb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Train/test/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eval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datasets – 0.8/0.1/0.1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All models are published on the Hugging Face repository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52297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W</a:t>
            </a:r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ord tests </a:t>
            </a:r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internals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7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1039" y="1298532"/>
            <a:ext cx="8203149" cy="35706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Single test - error and lexical precision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100 test sample per each error type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Context test - error </a:t>
            </a:r>
            <a:r>
              <a:rPr lang="en-US" sz="2000" dirty="0">
                <a:solidFill>
                  <a:srgbClr val="303030"/>
                </a:solidFill>
                <a:latin typeface="Montserrat Medium" panose="00000600000000000000" pitchFamily="2" charset="0"/>
              </a:rPr>
              <a:t>and lexical </a:t>
            </a: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precision</a:t>
            </a:r>
            <a:endParaRPr lang="en-US" sz="2000" dirty="0">
              <a:solidFill>
                <a:srgbClr val="303030"/>
              </a:solidFill>
              <a:latin typeface="Montserrat Medium" panose="00000600000000000000" pitchFamily="2" charset="0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100 test samples per each error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type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10 words in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each sample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One of ten words is incorrect, other words are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correct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Same incorrect words as in single test</a:t>
            </a:r>
            <a:endParaRPr lang="ru-RU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Performance</a:t>
            </a:r>
            <a:endParaRPr lang="en-US" sz="2000" dirty="0" smtClean="0">
              <a:solidFill>
                <a:srgbClr val="303030"/>
              </a:solidFill>
              <a:latin typeface="Montserrat Medium" panose="00000600000000000000" pitchFamily="2" charset="0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L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aptop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with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Ubuntu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20.04</a:t>
            </a:r>
          </a:p>
          <a:p>
            <a:pPr lvl="1">
              <a:lnSpc>
                <a:spcPct val="100000"/>
              </a:lnSpc>
            </a:pP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24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GB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RAM and Intel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Core </a:t>
            </a: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i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5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10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750H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CPU @ 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.60GHz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*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12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9567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8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Single word test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graphicFrame>
        <p:nvGraphicFramePr>
          <p:cNvPr id="7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4928481"/>
              </p:ext>
            </p:extLst>
          </p:nvPr>
        </p:nvGraphicFramePr>
        <p:xfrm>
          <a:off x="341085" y="1374616"/>
          <a:ext cx="8444773" cy="294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31678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1182046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3105112307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452997052"/>
                    </a:ext>
                  </a:extLst>
                </a:gridCol>
                <a:gridCol w="1970449">
                  <a:extLst>
                    <a:ext uri="{9D8B030D-6E8A-4147-A177-3AD203B41FA5}">
                      <a16:colId xmlns:a16="http://schemas.microsoft.com/office/drawing/2014/main" val="2167348384"/>
                    </a:ext>
                  </a:extLst>
                </a:gridCol>
              </a:tblGrid>
              <a:tr h="34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Tool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Error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Lexical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words per second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Aspell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Montserrat SemiBold" panose="00000700000000000000" pitchFamily="2" charset="0"/>
                        </a:rPr>
                        <a:t>0</a:t>
                      </a:r>
                      <a:r>
                        <a:rPr lang="ru-RU" sz="1400" b="0" dirty="0" smtClean="0">
                          <a:latin typeface="Montserrat SemiBold" panose="00000700000000000000" pitchFamily="2" charset="0"/>
                        </a:rPr>
                        <a:t>.</a:t>
                      </a:r>
                      <a:r>
                        <a:rPr lang="en-US" sz="1400" b="0" dirty="0" smtClean="0">
                          <a:latin typeface="Montserrat SemiBold" panose="00000700000000000000" pitchFamily="2" charset="0"/>
                        </a:rPr>
                        <a:t>86</a:t>
                      </a:r>
                      <a:endParaRPr lang="ru-RU" sz="1400" b="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859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859</a:t>
                      </a:r>
                      <a:endParaRPr lang="ru-RU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283.7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PyHunspell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812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539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675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9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PyEnchant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829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541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685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LanguageTool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762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904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25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PySpellChecker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354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86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3.4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SymspellPy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399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813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9702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Jumspell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267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947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2552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(CPU,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0.701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0.981</a:t>
                      </a:r>
                      <a:endParaRPr lang="ru-RU" sz="140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841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798373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(GPU,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GB" sz="14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39.7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022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644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9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3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Context word test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graphicFrame>
        <p:nvGraphicFramePr>
          <p:cNvPr id="5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2431473"/>
              </p:ext>
            </p:extLst>
          </p:nvPr>
        </p:nvGraphicFramePr>
        <p:xfrm>
          <a:off x="341085" y="1374616"/>
          <a:ext cx="8444773" cy="294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31678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1182046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3105112307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452997052"/>
                    </a:ext>
                  </a:extLst>
                </a:gridCol>
                <a:gridCol w="1970449">
                  <a:extLst>
                    <a:ext uri="{9D8B030D-6E8A-4147-A177-3AD203B41FA5}">
                      <a16:colId xmlns:a16="http://schemas.microsoft.com/office/drawing/2014/main" val="2167348384"/>
                    </a:ext>
                  </a:extLst>
                </a:gridCol>
              </a:tblGrid>
              <a:tr h="34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Tool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Error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Lexical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words per second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Aspell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</a:t>
                      </a:r>
                      <a:r>
                        <a:rPr lang="ru-RU" sz="1400" dirty="0" smtClean="0">
                          <a:latin typeface="Montserrat SemiBold" panose="00000700000000000000" pitchFamily="2" charset="0"/>
                        </a:rPr>
                        <a:t>.</a:t>
                      </a:r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739</a:t>
                      </a:r>
                      <a:endParaRPr lang="ru-RU" sz="140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835</a:t>
                      </a:r>
                      <a:endParaRPr lang="ru-RU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357.3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PyHunspell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706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719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713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11.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PyEnchant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721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719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LanguageTool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727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942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43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PySpellChecker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304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868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586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SymspellPy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913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642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26060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Jumspell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307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969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638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4322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(CPU,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0.734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0.984</a:t>
                      </a:r>
                      <a:endParaRPr lang="ru-RU" sz="140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861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45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.4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798373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(GPU,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GB" sz="14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134.453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022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101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1">
  <a:themeElements>
    <a:clrScheme name="Другая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Тема1" id="{4DAE9245-FD5C-48A3-9F61-0C8FFBFAE07A}" vid="{20E0B42B-372D-46F0-B56F-89DFAD950D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5545</TotalTime>
  <Words>749</Words>
  <Application>Microsoft Office PowerPoint</Application>
  <PresentationFormat>Экран (16:9)</PresentationFormat>
  <Paragraphs>199</Paragraphs>
  <Slides>16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6" baseType="lpstr">
      <vt:lpstr>ALS Gorizont Bold Expanded</vt:lpstr>
      <vt:lpstr>Arial</vt:lpstr>
      <vt:lpstr>Calibri</vt:lpstr>
      <vt:lpstr>Golos Text</vt:lpstr>
      <vt:lpstr>Golos Text DemiBold</vt:lpstr>
      <vt:lpstr>Montserrat</vt:lpstr>
      <vt:lpstr>Montserrat Medium</vt:lpstr>
      <vt:lpstr>Montserrat SemiBold</vt:lpstr>
      <vt:lpstr>Times New Roman</vt:lpstr>
      <vt:lpstr>Тема1</vt:lpstr>
      <vt:lpstr>Презентация PowerPoint</vt:lpstr>
      <vt:lpstr>Electronic medical records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Thank you for your attention!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</dc:creator>
  <cp:lastModifiedBy>Дмитрий Погребной</cp:lastModifiedBy>
  <cp:revision>120</cp:revision>
  <dcterms:created xsi:type="dcterms:W3CDTF">2014-06-27T12:30:22Z</dcterms:created>
  <dcterms:modified xsi:type="dcterms:W3CDTF">2023-01-22T22:24:29Z</dcterms:modified>
</cp:coreProperties>
</file>

<file path=docProps/thumbnail.jpeg>
</file>